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35D6DC-EC10-4541-98ED-0855E996A76D}" type="datetimeFigureOut">
              <a:rPr lang="en-US" smtClean="0"/>
              <a:t>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1508DC-A541-4E9A-9C96-C18634A537A3}" type="slidenum">
              <a:rPr lang="en-US" smtClean="0"/>
              <a:t>‹#›</a:t>
            </a:fld>
            <a:endParaRPr lang="en-US"/>
          </a:p>
        </p:txBody>
      </p:sp>
    </p:spTree>
    <p:extLst>
      <p:ext uri="{BB962C8B-B14F-4D97-AF65-F5344CB8AC3E}">
        <p14:creationId xmlns:p14="http://schemas.microsoft.com/office/powerpoint/2010/main" val="2884480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Chinese</a:t>
            </a:r>
            <a:r>
              <a:rPr lang="en-US" baseline="0" dirty="0" smtClean="0"/>
              <a:t> New Year legend – wild beast </a:t>
            </a:r>
            <a:r>
              <a:rPr lang="en-US" baseline="0" dirty="0" err="1" smtClean="0"/>
              <a:t>Nien</a:t>
            </a:r>
            <a:r>
              <a:rPr lang="en-US" baseline="0" dirty="0" smtClean="0"/>
              <a:t> appears at the end of each year attacking villagers. </a:t>
            </a:r>
          </a:p>
          <a:p>
            <a:r>
              <a:rPr lang="en-US" baseline="0" dirty="0" smtClean="0"/>
              <a:t>Most important meal of the celebration is believed to be the New Year’s Eve dinner where families gather around the table with a big feast.</a:t>
            </a:r>
            <a:endParaRPr lang="en-US" dirty="0"/>
          </a:p>
        </p:txBody>
      </p:sp>
      <p:sp>
        <p:nvSpPr>
          <p:cNvPr id="4" name="Slide Number Placeholder 3"/>
          <p:cNvSpPr>
            <a:spLocks noGrp="1"/>
          </p:cNvSpPr>
          <p:nvPr>
            <p:ph type="sldNum" sz="quarter" idx="10"/>
          </p:nvPr>
        </p:nvSpPr>
        <p:spPr/>
        <p:txBody>
          <a:bodyPr/>
          <a:lstStyle/>
          <a:p>
            <a:fld id="{7A1508DC-A541-4E9A-9C96-C18634A537A3}" type="slidenum">
              <a:rPr lang="en-US" smtClean="0"/>
              <a:t>5</a:t>
            </a:fld>
            <a:endParaRPr lang="en-US"/>
          </a:p>
        </p:txBody>
      </p:sp>
    </p:spTree>
    <p:extLst>
      <p:ext uri="{BB962C8B-B14F-4D97-AF65-F5344CB8AC3E}">
        <p14:creationId xmlns:p14="http://schemas.microsoft.com/office/powerpoint/2010/main" val="330492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3EFC88-C87A-41E2-814F-E4A0D1F69B07}"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582305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3EFC88-C87A-41E2-814F-E4A0D1F69B07}"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2404864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3EFC88-C87A-41E2-814F-E4A0D1F69B07}"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18543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3EFC88-C87A-41E2-814F-E4A0D1F69B07}"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216887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3EFC88-C87A-41E2-814F-E4A0D1F69B07}" type="datetimeFigureOut">
              <a:rPr lang="en-US" smtClean="0"/>
              <a:t>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131935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3EFC88-C87A-41E2-814F-E4A0D1F69B07}" type="datetimeFigureOut">
              <a:rPr lang="en-US" smtClean="0"/>
              <a:t>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3090423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3EFC88-C87A-41E2-814F-E4A0D1F69B07}" type="datetimeFigureOut">
              <a:rPr lang="en-US" smtClean="0"/>
              <a:t>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3961853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3EFC88-C87A-41E2-814F-E4A0D1F69B07}" type="datetimeFigureOut">
              <a:rPr lang="en-US" smtClean="0"/>
              <a:t>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23092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3EFC88-C87A-41E2-814F-E4A0D1F69B07}" type="datetimeFigureOut">
              <a:rPr lang="en-US" smtClean="0"/>
              <a:t>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2094556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C88-C87A-41E2-814F-E4A0D1F69B07}" type="datetimeFigureOut">
              <a:rPr lang="en-US" smtClean="0"/>
              <a:t>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21075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C88-C87A-41E2-814F-E4A0D1F69B07}" type="datetimeFigureOut">
              <a:rPr lang="en-US" smtClean="0"/>
              <a:t>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0BE46-AD3A-4A64-838A-4F864101F44A}" type="slidenum">
              <a:rPr lang="en-US" smtClean="0"/>
              <a:t>‹#›</a:t>
            </a:fld>
            <a:endParaRPr lang="en-US"/>
          </a:p>
        </p:txBody>
      </p:sp>
    </p:spTree>
    <p:extLst>
      <p:ext uri="{BB962C8B-B14F-4D97-AF65-F5344CB8AC3E}">
        <p14:creationId xmlns:p14="http://schemas.microsoft.com/office/powerpoint/2010/main" val="4091529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3EFC88-C87A-41E2-814F-E4A0D1F69B07}" type="datetimeFigureOut">
              <a:rPr lang="en-US" smtClean="0"/>
              <a:t>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0BE46-AD3A-4A64-838A-4F864101F44A}" type="slidenum">
              <a:rPr lang="en-US" smtClean="0"/>
              <a:t>‹#›</a:t>
            </a:fld>
            <a:endParaRPr lang="en-US"/>
          </a:p>
        </p:txBody>
      </p:sp>
    </p:spTree>
    <p:extLst>
      <p:ext uri="{BB962C8B-B14F-4D97-AF65-F5344CB8AC3E}">
        <p14:creationId xmlns:p14="http://schemas.microsoft.com/office/powerpoint/2010/main" val="3266314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762000"/>
            <a:ext cx="8195333" cy="5410200"/>
          </a:xfrm>
          <a:prstGeom prst="rect">
            <a:avLst/>
          </a:prstGeom>
        </p:spPr>
      </p:pic>
      <p:sp>
        <p:nvSpPr>
          <p:cNvPr id="5" name="TextBox 4"/>
          <p:cNvSpPr txBox="1"/>
          <p:nvPr/>
        </p:nvSpPr>
        <p:spPr>
          <a:xfrm>
            <a:off x="457200" y="2760275"/>
            <a:ext cx="8042933" cy="2308324"/>
          </a:xfrm>
          <a:prstGeom prst="rect">
            <a:avLst/>
          </a:prstGeom>
          <a:noFill/>
        </p:spPr>
        <p:txBody>
          <a:bodyPr wrap="square" rtlCol="0">
            <a:spAutoFit/>
          </a:bodyPr>
          <a:lstStyle/>
          <a:p>
            <a:pPr algn="ctr"/>
            <a:r>
              <a:rPr lang="en-US" sz="7200" b="1" dirty="0" smtClean="0">
                <a:solidFill>
                  <a:srgbClr val="FFFF00"/>
                </a:solidFill>
              </a:rPr>
              <a:t>Chinese New Year 2016</a:t>
            </a:r>
            <a:endParaRPr lang="en-US" sz="7200" b="1" dirty="0">
              <a:solidFill>
                <a:srgbClr val="FFFF00"/>
              </a:solidFill>
            </a:endParaRPr>
          </a:p>
        </p:txBody>
      </p:sp>
    </p:spTree>
    <p:extLst>
      <p:ext uri="{BB962C8B-B14F-4D97-AF65-F5344CB8AC3E}">
        <p14:creationId xmlns:p14="http://schemas.microsoft.com/office/powerpoint/2010/main" val="167894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C00000"/>
                </a:solidFill>
                <a:latin typeface="Arial Rounded MT Bold" panose="020F0704030504030204" pitchFamily="34" charset="0"/>
              </a:rPr>
              <a:t>When</a:t>
            </a:r>
            <a:endParaRPr lang="en-US" sz="6000" b="1" dirty="0">
              <a:solidFill>
                <a:srgbClr val="C00000"/>
              </a:solidFill>
              <a:latin typeface="Arial Rounded MT Bold" panose="020F0704030504030204" pitchFamily="34" charset="0"/>
            </a:endParaRPr>
          </a:p>
        </p:txBody>
      </p:sp>
      <p:sp>
        <p:nvSpPr>
          <p:cNvPr id="3" name="Content Placeholder 2"/>
          <p:cNvSpPr>
            <a:spLocks noGrp="1"/>
          </p:cNvSpPr>
          <p:nvPr>
            <p:ph idx="1"/>
          </p:nvPr>
        </p:nvSpPr>
        <p:spPr/>
        <p:txBody>
          <a:bodyPr/>
          <a:lstStyle/>
          <a:p>
            <a:r>
              <a:rPr lang="en-US" dirty="0" smtClean="0"/>
              <a:t>Chinese New Year always falls on the first day of January of the Lunar calendar, which is based on cycles of moon phases. Because there are more than 12 moon cycles, the first day of January of the Lunar calendar is different from year to year.</a:t>
            </a:r>
            <a:endParaRPr lang="en-US" dirty="0"/>
          </a:p>
        </p:txBody>
      </p:sp>
    </p:spTree>
    <p:extLst>
      <p:ext uri="{BB962C8B-B14F-4D97-AF65-F5344CB8AC3E}">
        <p14:creationId xmlns:p14="http://schemas.microsoft.com/office/powerpoint/2010/main" val="2560550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4853" y="567445"/>
            <a:ext cx="3733800" cy="5936742"/>
          </a:xfrm>
        </p:spPr>
      </p:pic>
      <p:sp>
        <p:nvSpPr>
          <p:cNvPr id="7" name="Oval Callout 6"/>
          <p:cNvSpPr/>
          <p:nvPr/>
        </p:nvSpPr>
        <p:spPr>
          <a:xfrm>
            <a:off x="6553200" y="762000"/>
            <a:ext cx="2209800" cy="1524000"/>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From this calendar, guess when is Chinese New Year?</a:t>
            </a:r>
            <a:endParaRPr lang="en-US" dirty="0">
              <a:solidFill>
                <a:srgbClr val="C00000"/>
              </a:solidFill>
            </a:endParaRPr>
          </a:p>
        </p:txBody>
      </p:sp>
      <p:sp>
        <p:nvSpPr>
          <p:cNvPr id="8" name="Rounded Rectangular Callout 7"/>
          <p:cNvSpPr/>
          <p:nvPr/>
        </p:nvSpPr>
        <p:spPr>
          <a:xfrm>
            <a:off x="609600" y="1371600"/>
            <a:ext cx="1828800" cy="1524000"/>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Guess how long Chinese New Year last?</a:t>
            </a:r>
            <a:endParaRPr lang="en-US" dirty="0">
              <a:solidFill>
                <a:srgbClr val="C00000"/>
              </a:solidFill>
            </a:endParaRPr>
          </a:p>
        </p:txBody>
      </p:sp>
      <p:sp>
        <p:nvSpPr>
          <p:cNvPr id="9" name="Cloud Callout 8"/>
          <p:cNvSpPr/>
          <p:nvPr/>
        </p:nvSpPr>
        <p:spPr>
          <a:xfrm>
            <a:off x="533400" y="4572000"/>
            <a:ext cx="2514600" cy="1600200"/>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Do you know 2016 is the year of (which animal)?</a:t>
            </a:r>
            <a:endParaRPr lang="en-US" dirty="0">
              <a:solidFill>
                <a:srgbClr val="C00000"/>
              </a:solidFill>
            </a:endParaRPr>
          </a:p>
        </p:txBody>
      </p:sp>
      <p:sp>
        <p:nvSpPr>
          <p:cNvPr id="12" name="Curved Left Arrow 11"/>
          <p:cNvSpPr/>
          <p:nvPr/>
        </p:nvSpPr>
        <p:spPr>
          <a:xfrm rot="1892901">
            <a:off x="6763043" y="5073491"/>
            <a:ext cx="820036" cy="127249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C00000"/>
              </a:solidFill>
            </a:endParaRPr>
          </a:p>
        </p:txBody>
      </p:sp>
      <p:sp>
        <p:nvSpPr>
          <p:cNvPr id="13" name="TextBox 12"/>
          <p:cNvSpPr txBox="1"/>
          <p:nvPr/>
        </p:nvSpPr>
        <p:spPr>
          <a:xfrm>
            <a:off x="7373725" y="4236581"/>
            <a:ext cx="1257300" cy="1200329"/>
          </a:xfrm>
          <a:prstGeom prst="rect">
            <a:avLst/>
          </a:prstGeom>
          <a:noFill/>
        </p:spPr>
        <p:txBody>
          <a:bodyPr wrap="square" rtlCol="0">
            <a:spAutoFit/>
          </a:bodyPr>
          <a:lstStyle/>
          <a:p>
            <a:pPr algn="ctr"/>
            <a:r>
              <a:rPr lang="en-US" dirty="0" smtClean="0">
                <a:solidFill>
                  <a:srgbClr val="C00000"/>
                </a:solidFill>
              </a:rPr>
              <a:t>You </a:t>
            </a:r>
            <a:r>
              <a:rPr lang="en-US" dirty="0">
                <a:solidFill>
                  <a:srgbClr val="C00000"/>
                </a:solidFill>
              </a:rPr>
              <a:t>guessed</a:t>
            </a:r>
            <a:r>
              <a:rPr lang="en-US" dirty="0" smtClean="0">
                <a:solidFill>
                  <a:srgbClr val="C00000"/>
                </a:solidFill>
              </a:rPr>
              <a:t> it!</a:t>
            </a:r>
          </a:p>
          <a:p>
            <a:pPr algn="ctr"/>
            <a:r>
              <a:rPr lang="en-US" dirty="0" smtClean="0">
                <a:solidFill>
                  <a:srgbClr val="C00000"/>
                </a:solidFill>
              </a:rPr>
              <a:t>It is Monkey !</a:t>
            </a:r>
            <a:endParaRPr lang="en-US" dirty="0">
              <a:solidFill>
                <a:srgbClr val="C00000"/>
              </a:solidFill>
            </a:endParaRPr>
          </a:p>
        </p:txBody>
      </p:sp>
      <p:sp>
        <p:nvSpPr>
          <p:cNvPr id="24" name="5-Point Star 23"/>
          <p:cNvSpPr/>
          <p:nvPr/>
        </p:nvSpPr>
        <p:spPr>
          <a:xfrm>
            <a:off x="2819400" y="2238866"/>
            <a:ext cx="914400" cy="91440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8</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5916" y="2696066"/>
            <a:ext cx="361872" cy="646200"/>
          </a:xfrm>
          <a:prstGeom prst="rect">
            <a:avLst/>
          </a:prstGeom>
        </p:spPr>
      </p:pic>
    </p:spTree>
    <p:extLst>
      <p:ext uri="{BB962C8B-B14F-4D97-AF65-F5344CB8AC3E}">
        <p14:creationId xmlns:p14="http://schemas.microsoft.com/office/powerpoint/2010/main" val="14128513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arn(inVertical)">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7"/>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2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wipe(down)">
                                      <p:cBhvr>
                                        <p:cTn id="50" dur="580">
                                          <p:stCondLst>
                                            <p:cond delay="0"/>
                                          </p:stCondLst>
                                        </p:cTn>
                                        <p:tgtEl>
                                          <p:spTgt spid="29"/>
                                        </p:tgtEl>
                                      </p:cBhvr>
                                    </p:animEffect>
                                    <p:anim calcmode="lin" valueType="num">
                                      <p:cBhvr>
                                        <p:cTn id="51"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56" dur="26">
                                          <p:stCondLst>
                                            <p:cond delay="650"/>
                                          </p:stCondLst>
                                        </p:cTn>
                                        <p:tgtEl>
                                          <p:spTgt spid="29"/>
                                        </p:tgtEl>
                                      </p:cBhvr>
                                      <p:to x="100000" y="60000"/>
                                    </p:animScale>
                                    <p:animScale>
                                      <p:cBhvr>
                                        <p:cTn id="57" dur="166" decel="50000">
                                          <p:stCondLst>
                                            <p:cond delay="676"/>
                                          </p:stCondLst>
                                        </p:cTn>
                                        <p:tgtEl>
                                          <p:spTgt spid="29"/>
                                        </p:tgtEl>
                                      </p:cBhvr>
                                      <p:to x="100000" y="100000"/>
                                    </p:animScale>
                                    <p:animScale>
                                      <p:cBhvr>
                                        <p:cTn id="58" dur="26">
                                          <p:stCondLst>
                                            <p:cond delay="1312"/>
                                          </p:stCondLst>
                                        </p:cTn>
                                        <p:tgtEl>
                                          <p:spTgt spid="29"/>
                                        </p:tgtEl>
                                      </p:cBhvr>
                                      <p:to x="100000" y="80000"/>
                                    </p:animScale>
                                    <p:animScale>
                                      <p:cBhvr>
                                        <p:cTn id="59" dur="166" decel="50000">
                                          <p:stCondLst>
                                            <p:cond delay="1338"/>
                                          </p:stCondLst>
                                        </p:cTn>
                                        <p:tgtEl>
                                          <p:spTgt spid="29"/>
                                        </p:tgtEl>
                                      </p:cBhvr>
                                      <p:to x="100000" y="100000"/>
                                    </p:animScale>
                                    <p:animScale>
                                      <p:cBhvr>
                                        <p:cTn id="60" dur="26">
                                          <p:stCondLst>
                                            <p:cond delay="1642"/>
                                          </p:stCondLst>
                                        </p:cTn>
                                        <p:tgtEl>
                                          <p:spTgt spid="29"/>
                                        </p:tgtEl>
                                      </p:cBhvr>
                                      <p:to x="100000" y="90000"/>
                                    </p:animScale>
                                    <p:animScale>
                                      <p:cBhvr>
                                        <p:cTn id="61" dur="166" decel="50000">
                                          <p:stCondLst>
                                            <p:cond delay="1668"/>
                                          </p:stCondLst>
                                        </p:cTn>
                                        <p:tgtEl>
                                          <p:spTgt spid="29"/>
                                        </p:tgtEl>
                                      </p:cBhvr>
                                      <p:to x="100000" y="100000"/>
                                    </p:animScale>
                                    <p:animScale>
                                      <p:cBhvr>
                                        <p:cTn id="62" dur="26">
                                          <p:stCondLst>
                                            <p:cond delay="1808"/>
                                          </p:stCondLst>
                                        </p:cTn>
                                        <p:tgtEl>
                                          <p:spTgt spid="29"/>
                                        </p:tgtEl>
                                      </p:cBhvr>
                                      <p:to x="100000" y="95000"/>
                                    </p:animScale>
                                    <p:animScale>
                                      <p:cBhvr>
                                        <p:cTn id="63" dur="166" decel="50000">
                                          <p:stCondLst>
                                            <p:cond delay="1834"/>
                                          </p:stCondLst>
                                        </p:cTn>
                                        <p:tgtEl>
                                          <p:spTgt spid="29"/>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0" presetClass="path" presetSubtype="0" accel="50000" decel="50000" fill="hold" nodeType="clickEffect">
                                  <p:stCondLst>
                                    <p:cond delay="0"/>
                                  </p:stCondLst>
                                  <p:childTnLst>
                                    <p:animMotion origin="layout" path="M 0.00017 -0.0155 C 0.00399 -0.01735 0.00417 -0.01827 0.00799 -0.0192 C 0.01111 -0.02012 0.01719 -0.02174 0.01719 -0.02151 C 0.03941 -0.02036 0.03247 -0.02197 0.04653 -0.01133 C 0.05347 -0.01665 0.05972 -0.02221 0.06615 -0.02822 C 0.06823 -0.0303 0.07135 -0.02984 0.07413 -0.03076 C 0.08872 -0.02984 0.09062 -0.03169 0.10017 -0.02429 C 0.10417 -0.01781 0.10069 -0.01573 0.10816 -0.01804 C 0.11458 -0.0229 0.11997 -0.02845 0.12639 -0.03331 C 0.12847 -0.03493 0.12986 -0.03724 0.13194 -0.0384 C 0.13507 -0.04025 0.13889 -0.04025 0.14236 -0.04094 C 0.14774 -0.04025 0.1533 -0.04025 0.15816 -0.0384 C 0.15937 -0.03794 0.15885 -0.03562 0.15937 -0.0347 C 0.16181 -0.02984 0.16476 -0.02521 0.16736 -0.02059 C 0.16788 -0.01827 0.16684 -0.0155 0.1684 -0.01411 C 0.16944 -0.01318 0.16979 -0.01665 0.17066 -0.01804 C 0.17431 -0.02521 0.17101 -0.02174 0.1776 -0.02568 C 0.1816 -0.03146 0.18281 -0.03123 0.18889 -0.03331 C 0.19392 -0.03238 0.19809 -0.03076 0.20278 -0.02822 C 0.20573 -0.0266 0.21163 -0.02313 0.21163 -0.0229 C 0.21372 -0.01966 0.21684 -0.01735 0.21858 -0.01411 C 0.21927 -0.01249 0.21875 -0.01018 0.21962 -0.00902 C 0.22066 -0.0081 0.22205 -0.00833 0.22326 -0.00763 C 0.22535 -0.00948 0.22795 -0.01087 0.22986 -0.01249 C 0.23403 -0.01642 0.23437 -0.02012 0.23924 -0.02174 C 0.24566 -0.02776 0.25399 -0.03123 0.26163 -0.0347 C 0.27986 -0.03285 0.27465 -0.03585 0.28212 -0.02313 C 0.28281 -0.02105 0.2816 -0.01735 0.28351 -0.01665 C 0.28507 -0.01573 0.28663 -0.01897 0.28802 -0.02059 C 0.29306 -0.02683 0.2941 -0.03076 0.30035 -0.03585 C 0.30642 -0.0458 0.31771 -0.04626 0.32674 -0.05112 C 0.33021 -0.05043 0.33385 -0.05043 0.33681 -0.04858 C 0.33872 -0.04765 0.33889 -0.04488 0.34045 -0.04349 C 0.34132 -0.04279 0.34253 -0.04279 0.34375 -0.04233 C 0.34462 -0.04048 0.34531 -0.03886 0.34618 -0.03724 C 0.34722 -0.03493 0.34861 -0.03308 0.34948 -0.03076 C 0.35104 -0.02799 0.35191 -0.02151 0.35399 -0.0192 C 0.35469 -0.01827 0.35625 -0.01827 0.35747 -0.01804 C 0.36788 -0.0192 0.37604 -0.02359 0.38594 -0.02568 C 0.39358 -0.03238 0.3941 -0.03076 0.40521 -0.02938 C 0.40608 -0.02706 0.40972 -0.01781 0.40972 -0.01665 C 0.35243 -0.0192 0.35833 -0.01966 0.26979 -0.01249 C 0.25799 -0.0118 0.25243 -0.00463 0.24149 -0.00139 C 0.21354 0.00717 0.18194 0.00532 0.15365 0.00671 C 0.14097 0.01226 0.12656 0.01249 0.11372 0.01781 C 0.09931 0.02429 0.08472 0.03308 0.06944 0.03586 C 0.05694 0.04141 0.06597 0.0384 0.04219 0.04118 C 0.03785 0.04141 0.02969 0.04233 0.02969 0.0428 C 0.0401 0.03886 0.04045 0.03747 0.04896 0.02845 C 0.05347 0.02313 0.07292 0.01874 0.07969 0.01666 C 0.09375 0.01781 0.09774 0.01758 0.10694 0.02845 C 0.11007 0.03724 0.10573 0.02614 0.11163 0.03586 C 0.11285 0.03794 0.11354 0.04465 0.11372 0.04627 C 0.11892 0.0384 0.12604 0.03239 0.13437 0.02961 C 0.13767 0.03007 0.14149 0.02961 0.14462 0.03077 C 0.14792 0.03169 0.15365 0.03586 0.15365 0.03609 C 0.15677 0.04071 0.15955 0.04418 0.16389 0.04765 C 0.16476 0.04881 0.1651 0.05112 0.16632 0.05112 C 0.16736 0.05112 0.16667 0.04858 0.16736 0.04765 C 0.16858 0.04603 0.17049 0.04534 0.17187 0.04372 C 0.17309 0.04233 0.17743 0.03354 0.1776 0.03331 C 0.17917 0.03192 0.18142 0.03239 0.18351 0.03192 C 0.18698 0.02938 0.19062 0.02868 0.19462 0.02707 C 0.21337 0.02961 0.22361 0.02892 0.22986 0.0502 C 0.23403 0.03678 0.24288 0.02892 0.25174 0.0192 C 0.25312 0.01758 0.25538 0.01758 0.25729 0.01666 C 0.25972 0.01573 0.26406 0.01411 0.26406 0.01434 C 0.26892 0.01457 0.27396 0.01342 0.27882 0.01527 C 0.28385 0.01712 0.28681 0.03077 0.28681 0.031 C 0.28715 0.03331 0.28733 0.03586 0.28802 0.0384 C 0.28819 0.03979 0.28802 0.04233 0.28924 0.04233 C 0.28993 0.04233 0.29306 0.03308 0.29618 0.02961 C 0.30243 0.02244 0.3125 0.01781 0.32101 0.01666 C 0.33576 0.01087 0.34514 0.02498 0.35278 0.03701 C 0.35417 0.04187 0.35469 0.04673 0.35625 0.05112 C 0.36372 0.04048 0.37153 0.03169 0.38368 0.02845 C 0.3974 0.03123 0.39913 0.03308 0.4066 0.04511 C 0.40885 0.04858 0.41319 0.05621 0.41319 0.05644 C 0.37865 0.06593 0.41892 0.05529 0.31753 0.05899 C 0.29826 0.05968 0.28351 0.07079 0.26528 0.07564 C 0.24115 0.08212 0.21944 0.0923 0.19462 0.09484 C 0.17778 0.09947 0.16076 0.10178 0.1434 0.10525 C 0.12587 0.10872 0.10868 0.11636 0.09115 0.12052 C 0.06719 0.12607 0.04514 0.13833 0.02049 0.14088 C 0.01372 0.14064 0.00625 0.14365 0.00017 0.13972 C -0.0026 0.13787 0.00799 0.13347 0.00799 0.1337 C 0.01059 0.12954 0.01458 0.12491 0.0184 0.12168 C 0.01927 0.12098 0.02153 0.12052 0.02153 0.12075 " pathEditMode="relative" rAng="0" ptsTypes="fffffffffffffffffffffffffffffffffffffffffffffffffffffffffffffffffffffffffffffffffffffffA">
                                      <p:cBhvr>
                                        <p:cTn id="67" dur="15000" fill="hold"/>
                                        <p:tgtEl>
                                          <p:spTgt spid="29"/>
                                        </p:tgtEl>
                                        <p:attrNameLst>
                                          <p:attrName>ppt_x</p:attrName>
                                          <p:attrName>ppt_y</p:attrName>
                                        </p:attrNameLst>
                                      </p:cBhvr>
                                      <p:rCtr x="20799" y="6176"/>
                                    </p:animMotion>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29"/>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xit" presetSubtype="0" fill="hold" grpId="1" nodeType="clickEffect">
                                  <p:stCondLst>
                                    <p:cond delay="0"/>
                                  </p:stCondLst>
                                  <p:childTnLst>
                                    <p:set>
                                      <p:cBhvr>
                                        <p:cTn id="75" dur="1" fill="hold">
                                          <p:stCondLst>
                                            <p:cond delay="0"/>
                                          </p:stCondLst>
                                        </p:cTn>
                                        <p:tgtEl>
                                          <p:spTgt spid="8"/>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anim calcmode="lin" valueType="num">
                                      <p:cBhvr additive="base">
                                        <p:cTn id="80" dur="500" fill="hold"/>
                                        <p:tgtEl>
                                          <p:spTgt spid="9"/>
                                        </p:tgtEl>
                                        <p:attrNameLst>
                                          <p:attrName>ppt_x</p:attrName>
                                        </p:attrNameLst>
                                      </p:cBhvr>
                                      <p:tavLst>
                                        <p:tav tm="0">
                                          <p:val>
                                            <p:strVal val="#ppt_x"/>
                                          </p:val>
                                        </p:tav>
                                        <p:tav tm="100000">
                                          <p:val>
                                            <p:strVal val="#ppt_x"/>
                                          </p:val>
                                        </p:tav>
                                      </p:tavLst>
                                    </p:anim>
                                    <p:anim calcmode="lin" valueType="num">
                                      <p:cBhvr additive="base">
                                        <p:cTn id="8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12"/>
                                        </p:tgtEl>
                                        <p:attrNameLst>
                                          <p:attrName>style.visibility</p:attrName>
                                        </p:attrNameLst>
                                      </p:cBhvr>
                                      <p:to>
                                        <p:strVal val="visible"/>
                                      </p:to>
                                    </p:set>
                                    <p:animEffect transition="in" filter="wipe(down)">
                                      <p:cBhvr>
                                        <p:cTn id="86" dur="580">
                                          <p:stCondLst>
                                            <p:cond delay="0"/>
                                          </p:stCondLst>
                                        </p:cTn>
                                        <p:tgtEl>
                                          <p:spTgt spid="12"/>
                                        </p:tgtEl>
                                      </p:cBhvr>
                                    </p:animEffect>
                                    <p:anim calcmode="lin" valueType="num">
                                      <p:cBhvr>
                                        <p:cTn id="8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92" dur="26">
                                          <p:stCondLst>
                                            <p:cond delay="650"/>
                                          </p:stCondLst>
                                        </p:cTn>
                                        <p:tgtEl>
                                          <p:spTgt spid="12"/>
                                        </p:tgtEl>
                                      </p:cBhvr>
                                      <p:to x="100000" y="60000"/>
                                    </p:animScale>
                                    <p:animScale>
                                      <p:cBhvr>
                                        <p:cTn id="93" dur="166" decel="50000">
                                          <p:stCondLst>
                                            <p:cond delay="676"/>
                                          </p:stCondLst>
                                        </p:cTn>
                                        <p:tgtEl>
                                          <p:spTgt spid="12"/>
                                        </p:tgtEl>
                                      </p:cBhvr>
                                      <p:to x="100000" y="100000"/>
                                    </p:animScale>
                                    <p:animScale>
                                      <p:cBhvr>
                                        <p:cTn id="94" dur="26">
                                          <p:stCondLst>
                                            <p:cond delay="1312"/>
                                          </p:stCondLst>
                                        </p:cTn>
                                        <p:tgtEl>
                                          <p:spTgt spid="12"/>
                                        </p:tgtEl>
                                      </p:cBhvr>
                                      <p:to x="100000" y="80000"/>
                                    </p:animScale>
                                    <p:animScale>
                                      <p:cBhvr>
                                        <p:cTn id="95" dur="166" decel="50000">
                                          <p:stCondLst>
                                            <p:cond delay="1338"/>
                                          </p:stCondLst>
                                        </p:cTn>
                                        <p:tgtEl>
                                          <p:spTgt spid="12"/>
                                        </p:tgtEl>
                                      </p:cBhvr>
                                      <p:to x="100000" y="100000"/>
                                    </p:animScale>
                                    <p:animScale>
                                      <p:cBhvr>
                                        <p:cTn id="96" dur="26">
                                          <p:stCondLst>
                                            <p:cond delay="1642"/>
                                          </p:stCondLst>
                                        </p:cTn>
                                        <p:tgtEl>
                                          <p:spTgt spid="12"/>
                                        </p:tgtEl>
                                      </p:cBhvr>
                                      <p:to x="100000" y="90000"/>
                                    </p:animScale>
                                    <p:animScale>
                                      <p:cBhvr>
                                        <p:cTn id="97" dur="166" decel="50000">
                                          <p:stCondLst>
                                            <p:cond delay="1668"/>
                                          </p:stCondLst>
                                        </p:cTn>
                                        <p:tgtEl>
                                          <p:spTgt spid="12"/>
                                        </p:tgtEl>
                                      </p:cBhvr>
                                      <p:to x="100000" y="100000"/>
                                    </p:animScale>
                                    <p:animScale>
                                      <p:cBhvr>
                                        <p:cTn id="98" dur="26">
                                          <p:stCondLst>
                                            <p:cond delay="1808"/>
                                          </p:stCondLst>
                                        </p:cTn>
                                        <p:tgtEl>
                                          <p:spTgt spid="12"/>
                                        </p:tgtEl>
                                      </p:cBhvr>
                                      <p:to x="100000" y="95000"/>
                                    </p:animScale>
                                    <p:animScale>
                                      <p:cBhvr>
                                        <p:cTn id="99" dur="166" decel="50000">
                                          <p:stCondLst>
                                            <p:cond delay="1834"/>
                                          </p:stCondLst>
                                        </p:cTn>
                                        <p:tgtEl>
                                          <p:spTgt spid="12"/>
                                        </p:tgtEl>
                                      </p:cBhvr>
                                      <p:to x="100000" y="100000"/>
                                    </p:animScale>
                                  </p:childTnLst>
                                </p:cTn>
                              </p:par>
                            </p:childTnLst>
                          </p:cTn>
                        </p:par>
                      </p:childTnLst>
                    </p:cTn>
                  </p:par>
                  <p:par>
                    <p:cTn id="100" fill="hold">
                      <p:stCondLst>
                        <p:cond delay="indefinite"/>
                      </p:stCondLst>
                      <p:childTnLst>
                        <p:par>
                          <p:cTn id="101" fill="hold">
                            <p:stCondLst>
                              <p:cond delay="0"/>
                            </p:stCondLst>
                            <p:childTnLst>
                              <p:par>
                                <p:cTn id="102" presetID="45" presetClass="entr" presetSubtype="0" fill="hold" grpId="0" nodeType="click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fade">
                                      <p:cBhvr>
                                        <p:cTn id="104" dur="1750"/>
                                        <p:tgtEl>
                                          <p:spTgt spid="13"/>
                                        </p:tgtEl>
                                      </p:cBhvr>
                                    </p:animEffect>
                                    <p:anim calcmode="lin" valueType="num">
                                      <p:cBhvr>
                                        <p:cTn id="105" dur="1750" fill="hold"/>
                                        <p:tgtEl>
                                          <p:spTgt spid="13"/>
                                        </p:tgtEl>
                                        <p:attrNameLst>
                                          <p:attrName>ppt_w</p:attrName>
                                        </p:attrNameLst>
                                      </p:cBhvr>
                                      <p:tavLst>
                                        <p:tav tm="0" fmla="#ppt_w*sin(2.5*pi*$)">
                                          <p:val>
                                            <p:fltVal val="0"/>
                                          </p:val>
                                        </p:tav>
                                        <p:tav tm="100000">
                                          <p:val>
                                            <p:fltVal val="1"/>
                                          </p:val>
                                        </p:tav>
                                      </p:tavLst>
                                    </p:anim>
                                    <p:anim calcmode="lin" valueType="num">
                                      <p:cBhvr>
                                        <p:cTn id="106" dur="175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12" grpId="0" animBg="1"/>
      <p:bldP spid="13" grpId="0"/>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C00000"/>
                </a:solidFill>
                <a:latin typeface="Arial Rounded MT Bold" panose="020F0704030504030204" pitchFamily="34" charset="0"/>
              </a:rPr>
              <a:t>Where</a:t>
            </a:r>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Do you know Chinese New Year is also observed and celebrated outside of China?</a:t>
            </a:r>
          </a:p>
          <a:p>
            <a:pPr marL="0" indent="0">
              <a:buNone/>
            </a:pPr>
            <a:r>
              <a:rPr lang="en-US" dirty="0" smtClean="0"/>
              <a:t>    to name a few …</a:t>
            </a:r>
          </a:p>
          <a:p>
            <a:pPr marL="0" indent="0">
              <a:buNone/>
            </a:pPr>
            <a:r>
              <a:rPr lang="en-US" dirty="0"/>
              <a:t>	</a:t>
            </a:r>
            <a:r>
              <a:rPr lang="en-US" b="1" i="1" dirty="0" smtClean="0">
                <a:solidFill>
                  <a:srgbClr val="0033CC"/>
                </a:solidFill>
              </a:rPr>
              <a:t>Indonesia</a:t>
            </a:r>
          </a:p>
          <a:p>
            <a:pPr marL="0" indent="0">
              <a:buNone/>
            </a:pPr>
            <a:r>
              <a:rPr lang="en-US" b="1" i="1" dirty="0">
                <a:solidFill>
                  <a:srgbClr val="0033CC"/>
                </a:solidFill>
              </a:rPr>
              <a:t>	</a:t>
            </a:r>
            <a:r>
              <a:rPr lang="en-US" b="1" i="1" dirty="0" smtClean="0">
                <a:solidFill>
                  <a:srgbClr val="0033CC"/>
                </a:solidFill>
              </a:rPr>
              <a:t>Malaysia</a:t>
            </a:r>
          </a:p>
          <a:p>
            <a:pPr marL="0" indent="0">
              <a:buNone/>
            </a:pPr>
            <a:r>
              <a:rPr lang="en-US" b="1" i="1" dirty="0" smtClean="0">
                <a:solidFill>
                  <a:srgbClr val="0033CC"/>
                </a:solidFill>
              </a:rPr>
              <a:t>	North and South Korea</a:t>
            </a:r>
          </a:p>
          <a:p>
            <a:pPr marL="0" indent="0">
              <a:buNone/>
            </a:pPr>
            <a:r>
              <a:rPr lang="en-US" b="1" i="1" dirty="0">
                <a:solidFill>
                  <a:srgbClr val="0033CC"/>
                </a:solidFill>
              </a:rPr>
              <a:t>	</a:t>
            </a:r>
            <a:r>
              <a:rPr lang="en-US" b="1" i="1" dirty="0" smtClean="0">
                <a:solidFill>
                  <a:srgbClr val="0033CC"/>
                </a:solidFill>
              </a:rPr>
              <a:t>Singapore</a:t>
            </a:r>
          </a:p>
          <a:p>
            <a:pPr marL="0" indent="0">
              <a:buNone/>
            </a:pPr>
            <a:r>
              <a:rPr lang="en-US" b="1" i="1" dirty="0">
                <a:solidFill>
                  <a:srgbClr val="0033CC"/>
                </a:solidFill>
              </a:rPr>
              <a:t>	</a:t>
            </a:r>
            <a:r>
              <a:rPr lang="en-US" b="1" i="1" dirty="0" smtClean="0">
                <a:solidFill>
                  <a:srgbClr val="0033CC"/>
                </a:solidFill>
              </a:rPr>
              <a:t>and Vietnam</a:t>
            </a:r>
          </a:p>
          <a:p>
            <a:endParaRPr lang="en-US" dirty="0"/>
          </a:p>
        </p:txBody>
      </p:sp>
    </p:spTree>
    <p:extLst>
      <p:ext uri="{BB962C8B-B14F-4D97-AF65-F5344CB8AC3E}">
        <p14:creationId xmlns:p14="http://schemas.microsoft.com/office/powerpoint/2010/main" val="1015578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C00000"/>
                </a:solidFill>
                <a:latin typeface="Arial Rounded MT Bold" panose="020F0704030504030204" pitchFamily="34" charset="0"/>
              </a:rPr>
              <a:t>Why</a:t>
            </a:r>
          </a:p>
        </p:txBody>
      </p:sp>
      <p:sp>
        <p:nvSpPr>
          <p:cNvPr id="3" name="Content Placeholder 2"/>
          <p:cNvSpPr>
            <a:spLocks noGrp="1"/>
          </p:cNvSpPr>
          <p:nvPr>
            <p:ph idx="1"/>
          </p:nvPr>
        </p:nvSpPr>
        <p:spPr>
          <a:xfrm>
            <a:off x="457200" y="1600200"/>
            <a:ext cx="8229600" cy="4952999"/>
          </a:xfrm>
        </p:spPr>
        <p:txBody>
          <a:bodyPr>
            <a:normAutofit/>
          </a:bodyPr>
          <a:lstStyle/>
          <a:p>
            <a:r>
              <a:rPr lang="en-US" dirty="0" smtClean="0"/>
              <a:t>Chinese New Year celebration was born out of fear and myth. </a:t>
            </a:r>
          </a:p>
          <a:p>
            <a:endParaRPr lang="en-US" dirty="0" smtClean="0"/>
          </a:p>
          <a:p>
            <a:r>
              <a:rPr lang="en-US" dirty="0" smtClean="0"/>
              <a:t>Today, Chinese New Year is one of most important holiday. It is a time for families near and far to be together to celebrate traditions.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200" y="2133600"/>
            <a:ext cx="1295400" cy="1326919"/>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5334000"/>
            <a:ext cx="2095500" cy="139446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62350" y="5328377"/>
            <a:ext cx="2095500" cy="1394460"/>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48400" y="5359800"/>
            <a:ext cx="2095500" cy="1394460"/>
          </a:xfrm>
          <a:prstGeom prst="rect">
            <a:avLst/>
          </a:prstGeom>
        </p:spPr>
      </p:pic>
    </p:spTree>
    <p:extLst>
      <p:ext uri="{BB962C8B-B14F-4D97-AF65-F5344CB8AC3E}">
        <p14:creationId xmlns:p14="http://schemas.microsoft.com/office/powerpoint/2010/main" val="789655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solidFill>
                  <a:srgbClr val="C00000"/>
                </a:solidFill>
                <a:latin typeface="Arial Rounded MT Bold" panose="020F0704030504030204" pitchFamily="34" charset="0"/>
              </a:rPr>
              <a:t>How</a:t>
            </a:r>
          </a:p>
        </p:txBody>
      </p:sp>
      <p:sp>
        <p:nvSpPr>
          <p:cNvPr id="3" name="Content Placeholder 2"/>
          <p:cNvSpPr>
            <a:spLocks noGrp="1"/>
          </p:cNvSpPr>
          <p:nvPr>
            <p:ph idx="1"/>
          </p:nvPr>
        </p:nvSpPr>
        <p:spPr>
          <a:xfrm>
            <a:off x="457200" y="1600200"/>
            <a:ext cx="8229600" cy="4800600"/>
          </a:xfrm>
        </p:spPr>
        <p:txBody>
          <a:bodyPr/>
          <a:lstStyle/>
          <a:p>
            <a:r>
              <a:rPr lang="en-US" dirty="0" smtClean="0"/>
              <a:t>Traditions</a:t>
            </a:r>
          </a:p>
          <a:p>
            <a:r>
              <a:rPr lang="en-US" dirty="0" smtClean="0"/>
              <a:t>Greetings</a:t>
            </a:r>
          </a:p>
          <a:p>
            <a:r>
              <a:rPr lang="en-US" dirty="0" smtClean="0"/>
              <a:t>Food</a:t>
            </a:r>
          </a:p>
          <a:p>
            <a:r>
              <a:rPr lang="en-US" dirty="0" smtClean="0"/>
              <a:t>Clothing</a:t>
            </a:r>
          </a:p>
          <a:p>
            <a:r>
              <a:rPr lang="en-US" dirty="0" smtClean="0"/>
              <a:t>Festive activities</a:t>
            </a:r>
          </a:p>
          <a:p>
            <a:pPr marL="0" indent="0">
              <a:buNone/>
            </a:pPr>
            <a:endParaRPr lang="en-US" dirty="0" smtClean="0"/>
          </a:p>
          <a:p>
            <a:pPr marL="0" indent="0">
              <a:buNone/>
            </a:pPr>
            <a:r>
              <a:rPr lang="en-US" sz="1600" dirty="0" smtClean="0">
                <a:solidFill>
                  <a:srgbClr val="0033CC"/>
                </a:solidFill>
              </a:rPr>
              <a:t>Thanks to the boys and girls of NES, they worked very hard to present the many activities celebrated during the Chinese New Year.</a:t>
            </a:r>
          </a:p>
          <a:p>
            <a:pPr marL="0" indent="0">
              <a:buNone/>
            </a:pPr>
            <a:r>
              <a:rPr lang="en-US" sz="1600" dirty="0" smtClean="0">
                <a:solidFill>
                  <a:srgbClr val="0033CC"/>
                </a:solidFill>
              </a:rPr>
              <a:t>Names here……….</a:t>
            </a:r>
          </a:p>
          <a:p>
            <a:pPr marL="0" indent="0">
              <a:buNone/>
            </a:pPr>
            <a:endParaRPr lang="en-US" dirty="0"/>
          </a:p>
          <a:p>
            <a:pPr marL="0" indent="0">
              <a:buNone/>
            </a:pPr>
            <a:endParaRPr lang="en-US" sz="1600" dirty="0"/>
          </a:p>
        </p:txBody>
      </p:sp>
    </p:spTree>
    <p:extLst>
      <p:ext uri="{BB962C8B-B14F-4D97-AF65-F5344CB8AC3E}">
        <p14:creationId xmlns:p14="http://schemas.microsoft.com/office/powerpoint/2010/main" val="1788510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238</Words>
  <Application>Microsoft Office PowerPoint</Application>
  <PresentationFormat>On-screen Show (4:3)</PresentationFormat>
  <Paragraphs>33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Rounded MT Bold</vt:lpstr>
      <vt:lpstr>Calibri</vt:lpstr>
      <vt:lpstr>Office Theme</vt:lpstr>
      <vt:lpstr>PowerPoint Presentation</vt:lpstr>
      <vt:lpstr>When</vt:lpstr>
      <vt:lpstr>PowerPoint Presentation</vt:lpstr>
      <vt:lpstr>Where</vt:lpstr>
      <vt:lpstr>Why</vt:lpstr>
      <vt:lpstr>How</vt:lpstr>
    </vt:vector>
  </TitlesOfParts>
  <Company>Marriott International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Sonia</dc:creator>
  <cp:lastModifiedBy>Emily Yuan</cp:lastModifiedBy>
  <cp:revision>47</cp:revision>
  <dcterms:created xsi:type="dcterms:W3CDTF">2016-01-03T22:08:48Z</dcterms:created>
  <dcterms:modified xsi:type="dcterms:W3CDTF">2016-01-04T02:06:09Z</dcterms:modified>
</cp:coreProperties>
</file>